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0" r:id="rId12"/>
    <p:sldId id="266" r:id="rId13"/>
    <p:sldId id="267" r:id="rId14"/>
    <p:sldId id="268" r:id="rId15"/>
    <p:sldId id="281" r:id="rId16"/>
    <p:sldId id="270" r:id="rId17"/>
    <p:sldId id="290" r:id="rId18"/>
    <p:sldId id="291" r:id="rId19"/>
    <p:sldId id="292" r:id="rId20"/>
    <p:sldId id="271" r:id="rId21"/>
    <p:sldId id="282" r:id="rId22"/>
    <p:sldId id="283" r:id="rId23"/>
    <p:sldId id="284" r:id="rId24"/>
    <p:sldId id="273" r:id="rId25"/>
    <p:sldId id="274" r:id="rId26"/>
    <p:sldId id="285" r:id="rId27"/>
    <p:sldId id="286" r:id="rId28"/>
    <p:sldId id="287" r:id="rId29"/>
    <p:sldId id="289" r:id="rId30"/>
    <p:sldId id="275" r:id="rId31"/>
    <p:sldId id="276" r:id="rId32"/>
    <p:sldId id="278" r:id="rId33"/>
    <p:sldId id="279" r:id="rId34"/>
  </p:sldIdLst>
  <p:sldSz cx="9144000" cy="5143500" type="screen16x9"/>
  <p:notesSz cx="6888163" cy="100203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IBM Plex Sans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IBM Plex Sans SemiBold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90"/>
      </p:cViewPr>
      <p:guideLst>
        <p:guide orient="horz" pos="159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7461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15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8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a88ad15b6_0_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cd3b7c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9cd3b7ca2_0_3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9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9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0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7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0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7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62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6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11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4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523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14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765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44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52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5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49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68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75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6434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6" name="Google Shape;436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641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328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03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69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ae5b3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99ae5b3c0_0_1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8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6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9cd3b7c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9cd3b7ca2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3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1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5.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875" y="5243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/>
              <a:t>Для создания представления, в которое должны попасть только имена студентов второго курса, используется запрос: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accent1"/>
                </a:solidFill>
              </a:rPr>
              <a:t>CREATE VIEW view 1 </a:t>
            </a:r>
            <a:endParaRPr sz="13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accent1"/>
                </a:solidFill>
              </a:rPr>
              <a:t>AS…..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518400" y="3146000"/>
            <a:ext cx="8107200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SELECT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WHERE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(SELECT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2)  </a:t>
            </a:r>
            <a:endParaRPr sz="110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=2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00" y="1568650"/>
            <a:ext cx="5520749" cy="157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 dirty="0"/>
          </a:p>
        </p:txBody>
      </p:sp>
      <p:sp>
        <p:nvSpPr>
          <p:cNvPr id="373" name="Google Shape;373;p57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/>
          </a:p>
        </p:txBody>
      </p:sp>
      <p:sp>
        <p:nvSpPr>
          <p:cNvPr id="379" name="Google Shape;379;p58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175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31050" y="303368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Оконные функции</a:t>
            </a:r>
            <a:endParaRPr dirty="0"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20" y="757770"/>
            <a:ext cx="4241034" cy="274695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 txBox="1"/>
          <p:nvPr/>
        </p:nvSpPr>
        <p:spPr>
          <a:xfrm>
            <a:off x="4470863" y="602768"/>
            <a:ext cx="467313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Название функции (столбец для вычислений) 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PARTITION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группировки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сортировки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ROWS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RANGE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выражение для ограничения строк в пределах группы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)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Google Shape;4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44" y="2412411"/>
            <a:ext cx="4320374" cy="2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</a:t>
            </a:r>
            <a:r>
              <a:rPr lang="ru-RU" sz="1600" dirty="0" smtClean="0"/>
              <a:t>Вывести список всех сотрудников и указать место в рейтинге по зарплатам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96419" y="57103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1570819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2. </a:t>
            </a:r>
            <a:r>
              <a:rPr lang="ru-RU" sz="1600" dirty="0"/>
              <a:t>Вывести 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6416" y="216758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staff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post,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11" name="Google Shape;405;p62"/>
          <p:cNvSpPr txBox="1">
            <a:spLocks/>
          </p:cNvSpPr>
          <p:nvPr/>
        </p:nvSpPr>
        <p:spPr>
          <a:xfrm>
            <a:off x="460233" y="3150525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3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 smtClean="0"/>
              <a:t>Найти </a:t>
            </a:r>
            <a:r>
              <a:rPr lang="ru-RU" sz="1600" dirty="0"/>
              <a:t>самых высокооплачиваемых сотрудников по каждой должности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6415" y="3456865"/>
            <a:ext cx="80642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staff,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endParaRPr lang="ru-RU" b="1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staff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list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2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54504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4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список всех сотрудников, отсортировав по зарплатам в порядке убывания и </a:t>
            </a:r>
            <a:r>
              <a:rPr lang="ru-RU" sz="1600" dirty="0" smtClean="0"/>
              <a:t>указать </a:t>
            </a:r>
            <a:r>
              <a:rPr lang="ru-RU" sz="1600" dirty="0"/>
              <a:t>на сколько процентов ЗП меньше, чем у </a:t>
            </a:r>
            <a:r>
              <a:rPr lang="ru-RU" sz="1600" dirty="0" smtClean="0"/>
              <a:t>сотрудника </a:t>
            </a:r>
            <a:r>
              <a:rPr lang="ru-RU" sz="1600" dirty="0"/>
              <a:t>со следующей (по значению) зарплатой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0233" y="2002843"/>
            <a:ext cx="8394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post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last_sarary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>
                <a:latin typeface="Consolas" panose="020B0609020204030204" pitchFamily="49" charset="0"/>
              </a:rPr>
              <a:t>((salary-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>
                <a:latin typeface="Consolas" panose="020B0609020204030204" pitchFamily="49" charset="0"/>
              </a:rPr>
              <a:t>(salary,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))*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>
                <a:latin typeface="Consolas" panose="020B0609020204030204" pitchFamily="49" charset="0"/>
              </a:rPr>
              <a:t>/salary) </a:t>
            </a:r>
            <a:r>
              <a:rPr lang="ru-RU" sz="1600" b="1" dirty="0" smtClean="0">
                <a:latin typeface="Consolas" panose="020B0609020204030204" pitchFamily="49" charset="0"/>
              </a:rPr>
              <a:t>	</a:t>
            </a:r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 smtClean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diff_percent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378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571038"/>
            <a:ext cx="8200415" cy="251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5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всех сотрудников, отсортировав по зарплатам в рамках каждой должности и рассчитать:</a:t>
            </a:r>
          </a:p>
          <a:p>
            <a:r>
              <a:rPr lang="ru-RU" sz="1600" dirty="0"/>
              <a:t>-- общую сумму зарплат для каждой должности</a:t>
            </a:r>
          </a:p>
          <a:p>
            <a:r>
              <a:rPr lang="ru-RU" sz="1600" dirty="0"/>
              <a:t>-- процентное соотношение каждой зарплаты от общей суммы по должности</a:t>
            </a:r>
          </a:p>
          <a:p>
            <a:r>
              <a:rPr lang="ru-RU" sz="1600" dirty="0"/>
              <a:t>-- среднюю зарплату по каждой должности </a:t>
            </a:r>
          </a:p>
          <a:p>
            <a:r>
              <a:rPr lang="ru-RU" sz="1600" dirty="0"/>
              <a:t>-- процентное соотношение каждой зарплаты к средней зарплате по должности </a:t>
            </a:r>
            <a:r>
              <a:rPr lang="ru-RU" sz="1600" dirty="0" smtClean="0"/>
              <a:t>Вывести </a:t>
            </a:r>
            <a:r>
              <a:rPr lang="ru-RU" sz="1600" dirty="0"/>
              <a:t>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0860" y="2642715"/>
            <a:ext cx="91439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</a:t>
            </a:r>
            <a:r>
              <a:rPr lang="ru-RU" sz="1600" b="1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post,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sum_salary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percent_sum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percent_avg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post)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52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1294070"/>
            <a:ext cx="8732406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310515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1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617321"/>
            <a:ext cx="75164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1507" y="249378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quartal</a:t>
            </a:r>
            <a:r>
              <a:rPr lang="en-US" sz="1600" b="1" dirty="0">
                <a:latin typeface="Consolas" panose="020B0609020204030204" pitchFamily="49" charset="0"/>
              </a:rPr>
              <a:t>, subject, grade,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min_grade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max_grade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pt-BR" sz="1600" b="1" dirty="0" smtClean="0">
                <a:latin typeface="Consolas" panose="020B0609020204030204" pitchFamily="49" charset="0"/>
              </a:rPr>
              <a:t>(grade</a:t>
            </a:r>
            <a:r>
              <a:rPr lang="pt-BR" sz="1600" b="1" dirty="0"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pt-BR" sz="1600" b="1" dirty="0">
                <a:latin typeface="Consolas" panose="020B0609020204030204" pitchFamily="49" charset="0"/>
              </a:rPr>
              <a:t> w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pt-BR" sz="1600" b="1" dirty="0">
                <a:latin typeface="Consolas" panose="020B0609020204030204" pitchFamily="49" charset="0"/>
              </a:rPr>
              <a:t> sum_grade,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count_grade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academic_record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name)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07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333773" y="1676940"/>
            <a:ext cx="50553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31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3" y="310515"/>
            <a:ext cx="8596219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</a:t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85;p59"/>
          <p:cNvSpPr txBox="1"/>
          <p:nvPr/>
        </p:nvSpPr>
        <p:spPr>
          <a:xfrm>
            <a:off x="411594" y="813371"/>
            <a:ext cx="846975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60473" y="208209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name,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, subject,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grade, </a:t>
            </a:r>
          </a:p>
          <a:p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LAG</a:t>
            </a:r>
            <a:r>
              <a:rPr lang="nn-NO" sz="1800" b="1" dirty="0">
                <a:latin typeface="Consolas" panose="020B0609020204030204" pitchFamily="49" charset="0"/>
              </a:rPr>
              <a:t>(grade)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nn-NO" sz="1800" b="1" dirty="0">
                <a:latin typeface="Consolas" panose="020B0609020204030204" pitchFamily="49" charset="0"/>
              </a:rPr>
              <a:t> w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nn-NO" sz="1800" b="1" dirty="0">
                <a:latin typeface="Consolas" panose="020B0609020204030204" pitchFamily="49" charset="0"/>
              </a:rPr>
              <a:t> prev_grade,</a:t>
            </a:r>
          </a:p>
          <a:p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800" b="1" dirty="0">
                <a:latin typeface="Consolas" panose="020B0609020204030204" pitchFamily="49" charset="0"/>
              </a:rPr>
              <a:t> (grade)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last_grade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academic_record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name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Петя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800" b="1" dirty="0">
                <a:latin typeface="Consolas" panose="020B0609020204030204" pitchFamily="49" charset="0"/>
              </a:rPr>
              <a:t> subject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физика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8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62"/>
          <p:cNvSpPr txBox="1">
            <a:spLocks noGrp="1"/>
          </p:cNvSpPr>
          <p:nvPr>
            <p:ph type="title"/>
          </p:nvPr>
        </p:nvSpPr>
        <p:spPr>
          <a:xfrm>
            <a:off x="547781" y="378609"/>
            <a:ext cx="8596219" cy="32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Временная таблица 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(</a:t>
            </a:r>
            <a:r>
              <a:rPr lang="en-US" sz="1800" b="1" u="sng" dirty="0" smtClean="0"/>
              <a:t>TEMPORARY</a:t>
            </a:r>
            <a:r>
              <a:rPr lang="ru-RU" sz="1800" b="1" u="sng" dirty="0" smtClean="0"/>
              <a:t> </a:t>
            </a:r>
            <a:r>
              <a:rPr lang="en-US" sz="1800" b="1" u="sng" dirty="0" smtClean="0"/>
              <a:t> TABLE)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547779" y="1499774"/>
            <a:ext cx="8596219" cy="2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Общее табличное выражение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WITH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405;p62"/>
          <p:cNvSpPr txBox="1">
            <a:spLocks/>
          </p:cNvSpPr>
          <p:nvPr/>
        </p:nvSpPr>
        <p:spPr>
          <a:xfrm>
            <a:off x="547778" y="3358517"/>
            <a:ext cx="8596219" cy="23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Представление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VIEW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9959" y="778835"/>
            <a:ext cx="843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TEMPORARY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new_tbl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7779" y="1806580"/>
            <a:ext cx="72568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a, b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table1),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cte2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c,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table2)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b,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cte2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cte1.a = cte2.c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7778" y="37851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v_tbl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Задача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71" y="1637388"/>
            <a:ext cx="6133365" cy="33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lang="ru-RU" sz="1600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endParaRPr lang="ru-RU" sz="1600" dirty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endParaRPr lang="en-US" sz="1600" i="1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141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84485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44838" y="2366003"/>
            <a:ext cx="67173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v_messages_user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id, body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lesson_4.messages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from_user_id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от пользователя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to_user_id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к пользователю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840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51147" y="26006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99020" y="739343"/>
            <a:ext cx="9304582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51147" y="1343231"/>
            <a:ext cx="107296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</a:p>
          <a:p>
            <a:r>
              <a:rPr lang="ru-RU" b="1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id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id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= f.id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fr.status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= f.id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66197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lnSpc>
                <a:spcPct val="115000"/>
              </a:lnSpc>
              <a:buClr>
                <a:srgbClr val="0F111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3. 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1481" y="1898248"/>
            <a:ext cx="8171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fr.status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 status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05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Оконные функции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Перерыв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Представления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Домашнее 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>
            <a:off x="563211" y="1246096"/>
            <a:ext cx="8331875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Создайте представление, в которое попадет информация о  пользователях (имя, фамилия, город и пол), которые не старше 20 лет.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Найдите кол-во,  отправленных сообщений каждым пользователем и  выведите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ранжированный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список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пользователей,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указав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мя и фамилию пользователя, количество отправленных сообщений и место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в рейтинге (первое место у пользователя с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максимальным количеством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сообщений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 . 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(используйте </a:t>
            </a:r>
            <a:r>
              <a:rPr lang="en-US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DENSE_RANK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</a:t>
            </a:r>
            <a:endParaRPr lang="ru-RU" dirty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все сообщения, отсортируйте сообщения по возрастанию даты отправления 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created_at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и найдите разницу дат отправления между соседними сообщениями, получившегося списка. (используйте LEAD или LAG)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3211" y="722876"/>
            <a:ext cx="4847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Для решения задач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используйте базу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данных </a:t>
            </a:r>
            <a:r>
              <a:rPr lang="en-US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lesson_4 </a:t>
            </a:r>
            <a:endParaRPr lang="ru-RU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скрипт создания, прикреплен к 4 семинару).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3" name="Google Shape;453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3136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91884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691886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875" y="5243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/>
              <a:t>Для создания представления, в которое должны попасть только имена студентов второго курса, используется запрос: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accent1"/>
                </a:solidFill>
              </a:rPr>
              <a:t>CREATE VIEW view 1 </a:t>
            </a:r>
            <a:endParaRPr sz="13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accent1"/>
                </a:solidFill>
              </a:rPr>
              <a:t>AS…..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518400" y="3146000"/>
            <a:ext cx="8107200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WHERE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=2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00" y="1568650"/>
            <a:ext cx="5520749" cy="15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8804</TotalTime>
  <Words>1515</Words>
  <Application>Microsoft Office PowerPoint</Application>
  <PresentationFormat>Экран (16:9)</PresentationFormat>
  <Paragraphs>228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40" baseType="lpstr">
      <vt:lpstr>Consolas</vt:lpstr>
      <vt:lpstr>IBM Plex Sans</vt:lpstr>
      <vt:lpstr>Calibri</vt:lpstr>
      <vt:lpstr>Roboto</vt:lpstr>
      <vt:lpstr>Arial</vt:lpstr>
      <vt:lpstr>IBM Plex Sans SemiBold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Для создания представления, используется команда:</vt:lpstr>
      <vt:lpstr>Для создания представления, используется команда: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Для создания представления, в которое должны попасть только имена студентов второго курса, используется запрос: CREATE VIEW view 1  AS…..</vt:lpstr>
      <vt:lpstr>Для создания представления, в которое должны попасть только имена студентов второго курса, используется запрос: CREATE VIEW view 1  AS…..</vt:lpstr>
      <vt:lpstr>В чем заключается главное отличие оконных функций от функций агрегации с группировкой? </vt:lpstr>
      <vt:lpstr>В чем заключается главное отличие оконных функций от функций агрегации с группировкой? </vt:lpstr>
      <vt:lpstr>Что не позволяют делать оконные функции:</vt:lpstr>
      <vt:lpstr>Что не позволяют делать оконные функции:</vt:lpstr>
      <vt:lpstr>Оконные функции</vt:lpstr>
      <vt:lpstr>Примеры.  1. Вывести список всех сотрудников и указать место в рейтинге по зарплатам</vt:lpstr>
      <vt:lpstr>Примеры.   4. Вывести список всех сотрудников, отсортировав по зарплатам в порядке убывания и указать на сколько процентов ЗП меньше, чем у сотрудника со следующей (по значению) зарплатой</vt:lpstr>
      <vt:lpstr>Примеры.  </vt:lpstr>
      <vt:lpstr>Задача 1. Получить с помощью оконных функции:</vt:lpstr>
      <vt:lpstr>Решение 1. Получить с помощью оконных функции:</vt:lpstr>
      <vt:lpstr>Задача 2. Получить информацию об оценках  Пети по физике по четвертям:  </vt:lpstr>
      <vt:lpstr>Решение 2. Получить информацию об оценках Пети по физике  по четвертям:  </vt:lpstr>
      <vt:lpstr>Ваши вопросы?  Перерыв</vt:lpstr>
      <vt:lpstr>Временная таблица (TEMPORARY  TABLE) </vt:lpstr>
      <vt:lpstr>Задача 3. Для базы lesson_4 решите : </vt:lpstr>
      <vt:lpstr>Решение 3. Для базы lesson_4 решите : </vt:lpstr>
      <vt:lpstr>Решение 3. Для базы lesson_4 решите : </vt:lpstr>
      <vt:lpstr>Решение 3. Для базы lesson_4 решите : 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37</cp:revision>
  <cp:lastPrinted>2023-01-24T12:26:14Z</cp:lastPrinted>
  <dcterms:modified xsi:type="dcterms:W3CDTF">2023-02-10T19:27:01Z</dcterms:modified>
</cp:coreProperties>
</file>